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GoogleSlidesCustomDataVersion2">
      <go:slidesCustomData xmlns:go="http://customooxmlschemas.google.com/" r:id="rId7" roundtripDataSignature="AMtx7mhFwC83FqNUGrG4DLvmOGt7fQAF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2" name="Google Shape;12;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2"/>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Gekleurd zand</a:t>
            </a:r>
            <a:endParaRPr b="0" i="0" sz="1100" u="none" cap="none" strike="noStrike">
              <a:solidFill>
                <a:srgbClr val="000000"/>
              </a:solidFill>
              <a:latin typeface="Arial"/>
              <a:ea typeface="Arial"/>
              <a:cs typeface="Arial"/>
              <a:sym typeface="Arial"/>
            </a:endParaRPr>
          </a:p>
          <a:p>
            <a:pPr indent="0" lvl="0" marL="0" rtl="0" algn="ctr">
              <a:lnSpc>
                <a:spcPct val="115000"/>
              </a:lnSpc>
              <a:spcBef>
                <a:spcPts val="1200"/>
              </a:spcBef>
              <a:spcAft>
                <a:spcPts val="0"/>
              </a:spcAft>
              <a:buNone/>
            </a:pPr>
            <a:r>
              <a:rPr i="1" lang="nl" sz="1100">
                <a:solidFill>
                  <a:srgbClr val="F39430"/>
                </a:solidFill>
              </a:rPr>
              <a:t>Genesis 12:9</a:t>
            </a:r>
            <a:br>
              <a:rPr i="1" lang="nl" sz="1100">
                <a:solidFill>
                  <a:srgbClr val="F39430"/>
                </a:solidFill>
              </a:rPr>
            </a:br>
            <a:r>
              <a:rPr i="1" lang="nl" sz="1100">
                <a:solidFill>
                  <a:srgbClr val="F39430"/>
                </a:solidFill>
              </a:rPr>
              <a:t>“Abram ging steeds verder. Hij trok van de ene plaats naar de andere, tot in de Negev-woestijn.”</a:t>
            </a:r>
            <a:br>
              <a:rPr i="1" lang="nl" sz="1100">
                <a:solidFill>
                  <a:srgbClr val="F39430"/>
                </a:solidFill>
              </a:rPr>
            </a:br>
            <a:br>
              <a:rPr i="1" lang="nl" sz="1100">
                <a:solidFill>
                  <a:srgbClr val="F39430"/>
                </a:solidFill>
              </a:rPr>
            </a:br>
            <a:r>
              <a:rPr i="1" lang="nl" sz="1100">
                <a:solidFill>
                  <a:srgbClr val="F39430"/>
                </a:solidFill>
              </a:rPr>
              <a:t>Genesis 13:14-18</a:t>
            </a:r>
            <a:br>
              <a:rPr i="1" lang="nl" sz="1100">
                <a:solidFill>
                  <a:srgbClr val="F39430"/>
                </a:solidFill>
              </a:rPr>
            </a:br>
            <a:r>
              <a:rPr i="1" lang="nl" sz="1100">
                <a:solidFill>
                  <a:srgbClr val="F39430"/>
                </a:solidFill>
              </a:rPr>
              <a:t>“De Heer zei tegen Abram: ‘Kijk eens goed om je heen, naar het noorden en het zuiden, naar het oosten en het westen. Al het land dat je ziet, zal ik aan jou en aan je nakomelingen geven. Het zal altijd van jullie zijn. Ik zal je heel veel nakomelingen geven. Ze zullen ontelbaar zijn, net als het zand op de aarde ontelbaar is.”</a:t>
            </a:r>
            <a:endParaRPr b="0" i="1" sz="12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Opdracht</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i="0" lang="nl" sz="1200" u="none" cap="none" strike="noStrike">
                <a:solidFill>
                  <a:srgbClr val="000000"/>
                </a:solidFill>
              </a:rPr>
              <a:t>Nodig</a:t>
            </a:r>
            <a:r>
              <a:rPr lang="nl" sz="1200"/>
              <a:t>:</a:t>
            </a:r>
            <a:endParaRPr sz="1200"/>
          </a:p>
          <a:p>
            <a:pPr indent="-304800" lvl="0" marL="457200" rtl="0" algn="l">
              <a:lnSpc>
                <a:spcPct val="115000"/>
              </a:lnSpc>
              <a:spcBef>
                <a:spcPts val="1200"/>
              </a:spcBef>
              <a:spcAft>
                <a:spcPts val="0"/>
              </a:spcAft>
              <a:buSzPts val="1200"/>
              <a:buChar char="●"/>
            </a:pPr>
            <a:r>
              <a:rPr lang="nl" sz="1200"/>
              <a:t>Een tafelkleed</a:t>
            </a:r>
            <a:endParaRPr sz="1200"/>
          </a:p>
          <a:p>
            <a:pPr indent="-304800" lvl="0" marL="457200" rtl="0" algn="l">
              <a:lnSpc>
                <a:spcPct val="115000"/>
              </a:lnSpc>
              <a:spcBef>
                <a:spcPts val="0"/>
              </a:spcBef>
              <a:spcAft>
                <a:spcPts val="0"/>
              </a:spcAft>
              <a:buSzPts val="1200"/>
              <a:buChar char="●"/>
            </a:pPr>
            <a:r>
              <a:rPr lang="nl" sz="1200"/>
              <a:t>Fijn keukenzout</a:t>
            </a:r>
            <a:endParaRPr sz="1200"/>
          </a:p>
          <a:p>
            <a:pPr indent="-304800" lvl="0" marL="457200" rtl="0" algn="l">
              <a:lnSpc>
                <a:spcPct val="115000"/>
              </a:lnSpc>
              <a:spcBef>
                <a:spcPts val="0"/>
              </a:spcBef>
              <a:spcAft>
                <a:spcPts val="0"/>
              </a:spcAft>
              <a:buSzPts val="1200"/>
              <a:buChar char="●"/>
            </a:pPr>
            <a:r>
              <a:rPr lang="nl" sz="1200"/>
              <a:t>Stoepkrijt</a:t>
            </a:r>
            <a:endParaRPr sz="1200"/>
          </a:p>
          <a:p>
            <a:pPr indent="-304800" lvl="0" marL="457200" rtl="0" algn="l">
              <a:lnSpc>
                <a:spcPct val="115000"/>
              </a:lnSpc>
              <a:spcBef>
                <a:spcPts val="0"/>
              </a:spcBef>
              <a:spcAft>
                <a:spcPts val="0"/>
              </a:spcAft>
              <a:buSzPts val="1200"/>
              <a:buChar char="●"/>
            </a:pPr>
            <a:r>
              <a:rPr lang="nl" sz="1200"/>
              <a:t>Papier</a:t>
            </a:r>
            <a:endParaRPr sz="1200"/>
          </a:p>
          <a:p>
            <a:pPr indent="-304800" lvl="0" marL="457200" rtl="0" algn="l">
              <a:lnSpc>
                <a:spcPct val="115000"/>
              </a:lnSpc>
              <a:spcBef>
                <a:spcPts val="0"/>
              </a:spcBef>
              <a:spcAft>
                <a:spcPts val="0"/>
              </a:spcAft>
              <a:buSzPts val="1200"/>
              <a:buChar char="●"/>
            </a:pPr>
            <a:r>
              <a:rPr lang="nl" sz="1200"/>
              <a:t>Plastic bakjes om het gekleurde zout in te sorteren</a:t>
            </a:r>
            <a:endParaRPr sz="1200"/>
          </a:p>
          <a:p>
            <a:pPr indent="-304800" lvl="0" marL="457200" rtl="0" algn="l">
              <a:lnSpc>
                <a:spcPct val="115000"/>
              </a:lnSpc>
              <a:spcBef>
                <a:spcPts val="0"/>
              </a:spcBef>
              <a:spcAft>
                <a:spcPts val="0"/>
              </a:spcAft>
              <a:buSzPts val="1200"/>
              <a:buChar char="●"/>
            </a:pPr>
            <a:r>
              <a:rPr lang="nl" sz="1200"/>
              <a:t>Glazen potjes of flesjes</a:t>
            </a:r>
            <a:endParaRPr sz="1200"/>
          </a:p>
          <a:p>
            <a:pPr indent="0" lvl="0" marL="0" marR="0" rtl="0" algn="l">
              <a:lnSpc>
                <a:spcPct val="100000"/>
              </a:lnSpc>
              <a:spcBef>
                <a:spcPts val="1200"/>
              </a:spcBef>
              <a:spcAft>
                <a:spcPts val="0"/>
              </a:spcAft>
              <a:buClr>
                <a:srgbClr val="000000"/>
              </a:buClr>
              <a:buSzPts val="1600"/>
              <a:buFont typeface="Arial"/>
              <a:buNone/>
            </a:pPr>
            <a:r>
              <a:t/>
            </a:r>
            <a:endParaRPr sz="1200"/>
          </a:p>
          <a:p>
            <a:pPr indent="-304800" lvl="0" marL="457200" rtl="0" algn="l">
              <a:lnSpc>
                <a:spcPct val="115000"/>
              </a:lnSpc>
              <a:spcBef>
                <a:spcPts val="0"/>
              </a:spcBef>
              <a:spcAft>
                <a:spcPts val="0"/>
              </a:spcAft>
              <a:buSzPts val="1200"/>
              <a:buAutoNum type="arabicPeriod"/>
            </a:pPr>
            <a:r>
              <a:rPr lang="nl" sz="1200"/>
              <a:t>Strooi een hoopje zout op een papier.</a:t>
            </a:r>
            <a:endParaRPr sz="1200"/>
          </a:p>
          <a:p>
            <a:pPr indent="-304800" lvl="0" marL="457200" rtl="0" algn="l">
              <a:lnSpc>
                <a:spcPct val="115000"/>
              </a:lnSpc>
              <a:spcBef>
                <a:spcPts val="0"/>
              </a:spcBef>
              <a:spcAft>
                <a:spcPts val="0"/>
              </a:spcAft>
              <a:buSzPts val="1200"/>
              <a:buAutoNum type="arabicPeriod"/>
            </a:pPr>
            <a:r>
              <a:rPr lang="nl" sz="1200"/>
              <a:t>Kleur het zout met het stoepkrijt.</a:t>
            </a:r>
            <a:endParaRPr sz="1200"/>
          </a:p>
          <a:p>
            <a:pPr indent="-304800" lvl="0" marL="457200" rtl="0" algn="l">
              <a:lnSpc>
                <a:spcPct val="115000"/>
              </a:lnSpc>
              <a:spcBef>
                <a:spcPts val="0"/>
              </a:spcBef>
              <a:spcAft>
                <a:spcPts val="0"/>
              </a:spcAft>
              <a:buSzPts val="1200"/>
              <a:buAutoNum type="arabicPeriod"/>
            </a:pPr>
            <a:r>
              <a:rPr lang="nl" sz="1200"/>
              <a:t>Kies verschillende kleurtjes.</a:t>
            </a:r>
            <a:endParaRPr sz="1200"/>
          </a:p>
          <a:p>
            <a:pPr indent="-304800" lvl="0" marL="457200" rtl="0" algn="l">
              <a:lnSpc>
                <a:spcPct val="115000"/>
              </a:lnSpc>
              <a:spcBef>
                <a:spcPts val="0"/>
              </a:spcBef>
              <a:spcAft>
                <a:spcPts val="0"/>
              </a:spcAft>
              <a:buSzPts val="1200"/>
              <a:buAutoNum type="arabicPeriod"/>
            </a:pPr>
            <a:r>
              <a:rPr lang="nl" sz="1200"/>
              <a:t>Giet het gekleurde zand laagje voor laagje in het potje of flesje.</a:t>
            </a:r>
            <a:endParaRPr sz="1200"/>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Om door te praten</a:t>
            </a:r>
            <a:br>
              <a:rPr b="1" i="0" lang="nl" sz="1200" u="none" cap="none" strike="noStrike">
                <a:solidFill>
                  <a:srgbClr val="000000"/>
                </a:solidFill>
                <a:latin typeface="Arial"/>
                <a:ea typeface="Arial"/>
                <a:cs typeface="Arial"/>
                <a:sym typeface="Arial"/>
              </a:rPr>
            </a:br>
            <a:endParaRPr b="1"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SzPts val="1200"/>
              <a:buChar char="●"/>
            </a:pPr>
            <a:r>
              <a:rPr lang="nl" sz="1200"/>
              <a:t>Waarom hoort zand bij het verhaal van Abraham? </a:t>
            </a:r>
            <a:endParaRPr sz="1200"/>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200" u="none" cap="none" strike="noStrike">
              <a:solidFill>
                <a:srgbClr val="000000"/>
              </a:solidFill>
              <a:latin typeface="Arial"/>
              <a:ea typeface="Arial"/>
              <a:cs typeface="Arial"/>
              <a:sym typeface="Arial"/>
            </a:endParaRPr>
          </a:p>
        </p:txBody>
      </p:sp>
      <p:pic>
        <p:nvPicPr>
          <p:cNvPr id="55" name="Google Shape;55;p2"/>
          <p:cNvPicPr preferRelativeResize="0"/>
          <p:nvPr/>
        </p:nvPicPr>
        <p:blipFill>
          <a:blip r:embed="rId4">
            <a:alphaModFix/>
          </a:blip>
          <a:stretch>
            <a:fillRect/>
          </a:stretch>
        </p:blipFill>
        <p:spPr>
          <a:xfrm>
            <a:off x="4059550" y="5223324"/>
            <a:ext cx="2134400" cy="1216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